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0"/>
  </p:notesMasterIdLst>
  <p:sldIdLst>
    <p:sldId id="257" r:id="rId4"/>
    <p:sldId id="361" r:id="rId5"/>
    <p:sldId id="258" r:id="rId6"/>
    <p:sldId id="286" r:id="rId7"/>
    <p:sldId id="391" r:id="rId8"/>
    <p:sldId id="390" r:id="rId9"/>
    <p:sldId id="392" r:id="rId10"/>
    <p:sldId id="393" r:id="rId11"/>
    <p:sldId id="399" r:id="rId12"/>
    <p:sldId id="398" r:id="rId13"/>
    <p:sldId id="397" r:id="rId14"/>
    <p:sldId id="400" r:id="rId15"/>
    <p:sldId id="401" r:id="rId16"/>
    <p:sldId id="402" r:id="rId17"/>
    <p:sldId id="403" r:id="rId18"/>
    <p:sldId id="39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E1E"/>
    <a:srgbClr val="5F9909"/>
    <a:srgbClr val="C8DC6D"/>
    <a:srgbClr val="A4D227"/>
    <a:srgbClr val="648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亮亮图文旗舰店https://liangliangtuwen.tmall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13818" y="141255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3818" y="214439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13818" y="287623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13818" y="360807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453505" y="1453833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453505" y="218567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429692" y="2917508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453505" y="364934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任务分工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03440" y="144526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03440" y="222694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布局、主页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3440" y="29540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3440" y="37077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传承人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25"/>
          <p:cNvSpPr txBox="1">
            <a:spLocks noChangeArrowheads="1"/>
          </p:cNvSpPr>
          <p:nvPr/>
        </p:nvSpPr>
        <p:spPr bwMode="auto">
          <a:xfrm>
            <a:off x="6414135" y="4363720"/>
            <a:ext cx="511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5"/>
          <p:cNvSpPr txBox="1">
            <a:spLocks noChangeArrowheads="1"/>
          </p:cNvSpPr>
          <p:nvPr/>
        </p:nvSpPr>
        <p:spPr bwMode="auto">
          <a:xfrm>
            <a:off x="6453505" y="5123815"/>
            <a:ext cx="5124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en-US" altLang="zh-CN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40" y="43637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3440" y="508190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53188" y="436340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53188" y="508158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53400" y="5977890"/>
            <a:ext cx="2033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答辩人：包静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3440" y="59499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823595" y="854710"/>
            <a:ext cx="574357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管理员添加非遗商品，提交表单，系统给出提示信息，添加成功，则跳转到非遗商品查看界面。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若添加失败，则跳转回添加界面，继续添加非遗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620" y="315595"/>
            <a:ext cx="4390390" cy="5126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3408045"/>
            <a:ext cx="3482340" cy="2622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695" y="3408045"/>
            <a:ext cx="8114665" cy="3153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823595" y="854710"/>
            <a:ext cx="42672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修改非遗商品：管理员点击编辑，修改相关内容，通过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gid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到数据库查询，并更新相应字段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0"/>
            <a:ext cx="5760720" cy="5280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5" y="5361305"/>
            <a:ext cx="8282305" cy="127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485" y="2188845"/>
            <a:ext cx="3200400" cy="292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823595" y="854710"/>
            <a:ext cx="42672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查询非遗商品：管理员通过商品名查询非遗商品，以表格形式展示。若无该商品则显示为空。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25" y="592455"/>
            <a:ext cx="4757420" cy="2797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2792730"/>
            <a:ext cx="4556760" cy="1508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4486910"/>
            <a:ext cx="11064240" cy="195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823595" y="854710"/>
            <a:ext cx="397256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批量删除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非遗商品：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管理员选择要删除的数据。设置一个数组，如果只删除一条数组，则传入一个数，如果批量删除，则传入一个数组。通过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gid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批量删除。删除成功，则显示删除成功几条数据。删除失败，则给出相应提示。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35" y="1572260"/>
            <a:ext cx="5486400" cy="3581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89425" y="315595"/>
            <a:ext cx="26015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接收传入数组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923155" y="916940"/>
            <a:ext cx="1194435" cy="1152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150225" y="496570"/>
            <a:ext cx="26015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拼接字符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8068310" y="1203325"/>
            <a:ext cx="461645" cy="13595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55" y="5636895"/>
            <a:ext cx="6496050" cy="36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94310" y="1504950"/>
            <a:ext cx="39725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批量删除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非遗商品：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点击全选，再点击批量删除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540" y="284480"/>
            <a:ext cx="7441565" cy="3762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5" y="4046855"/>
            <a:ext cx="3194685" cy="267652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541270" y="2830830"/>
            <a:ext cx="1525270" cy="6692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92950" y="4408170"/>
            <a:ext cx="26885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删除成功提示信息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cxnSp>
        <p:nvCxnSpPr>
          <p:cNvPr id="3" name="直接箭头连接符 2"/>
          <p:cNvCxnSpPr>
            <a:stCxn id="2" idx="1"/>
          </p:cNvCxnSpPr>
          <p:nvPr/>
        </p:nvCxnSpPr>
        <p:spPr>
          <a:xfrm flipH="1">
            <a:off x="5418455" y="4761865"/>
            <a:ext cx="1674495" cy="330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" name="文本框 3"/>
          <p:cNvSpPr txBox="1"/>
          <p:nvPr/>
        </p:nvSpPr>
        <p:spPr>
          <a:xfrm>
            <a:off x="1320800" y="938530"/>
            <a:ext cx="92627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政策模块、传承人模块、旅游模块实现与商品模块类似，通过传入不同的表名和操作方法，实现政策信息、传承人信息、旅游模块信息的增删查改。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对于较长的数据项，可使用字符串截断。点击查询详情，可查看详细信息内容。</a:t>
            </a:r>
            <a:endParaRPr lang="en-US" alt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654300"/>
            <a:ext cx="7482840" cy="348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50900" y="881380"/>
          <a:ext cx="10033000" cy="560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/>
                <a:gridCol w="2006600"/>
                <a:gridCol w="2006600"/>
                <a:gridCol w="2006600"/>
                <a:gridCol w="2006600"/>
              </a:tblGrid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测试编号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测试名称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预期输出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实际输出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96329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goods_1</a:t>
                      </a:r>
                      <a:endParaRPr lang="en-US" altLang="zh-CN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添加非遗商品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点击添加商品，输入商品数据，点击</a:t>
                      </a: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提交表单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显示添加成功提示信息并自动跳转到非遗商品页面</a:t>
                      </a:r>
                      <a:endParaRPr lang="en-US" altLang="zh-CN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添加成功并跳转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11220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goods_2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删除非遗商品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点击删除商品按钮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显示添加成功提示信息并自动跳转到非遗商品页面</a:t>
                      </a:r>
                      <a:endParaRPr lang="en-US" altLang="zh-CN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删除</a:t>
                      </a: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成功并跳转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11220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goods_3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修改非遗商品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点击修改商品，修改信息后提交表单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显示修改</a:t>
                      </a: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成功提示信息并自动跳转到非遗商品页面</a:t>
                      </a:r>
                      <a:endParaRPr lang="en-US" altLang="zh-CN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修改成功</a:t>
                      </a: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并跳转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11220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goods_4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查询非遗商品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点击查询非遗商品，输入商品名字，点击提交商品查询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显示查询商品的信息</a:t>
                      </a:r>
                      <a:endParaRPr lang="en-US" altLang="zh-CN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显示所查询商品信息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9372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goods_5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批量删除非遗</a:t>
                      </a: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在查看商品页面，先点击全选，再点击批量删除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显示删除了几条数据，并返回商品信息页面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成功删除几条数据，并跳转到非遗商品界面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后台首页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05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该系统后台在性能功能上应达到如下需求：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操作简单、界面友好、完全控件式的页面布局，使得非遗信息的录入工作更简便，许多选项包括用户信息、商品管理、政策、公告、留言、传承人等，只需要点击鼠标就可以完成;另外，根据出现的提示信息也让管理员随时清楚自己的操作情况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管理员需要先登录才可以对后台数据进行操作。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对非遗管理的各个方面:录入、查看、删除、修改、搜索等方面，实现非遗后台对非遗前台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的管理要求。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后台采用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layout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布局，保持后台布局一致。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后台首页导航栏采用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bootstrap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响应式布局。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导航栏在移动设备的视图中是折叠的，随着可用视口宽度的增加，导航栏也会水平展开。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在屏幕大小不同的情况下，也能实现合适的布局。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通过下拉菜单、列表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实现后台链接进子界面，进入不同模块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连接数据库：设置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config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连接文件，包含使用数据库类型、采用编码格式设置、启动模板布局等配置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965" y="1223010"/>
            <a:ext cx="4279265" cy="472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27425" y="284480"/>
            <a:ext cx="8351520" cy="422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4802505"/>
            <a:ext cx="507492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5597525"/>
            <a:ext cx="10894695" cy="533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1290" y="4802505"/>
            <a:ext cx="1466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汉堡按钮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892800" y="1438910"/>
            <a:ext cx="140970" cy="35642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16200000">
            <a:off x="2907665" y="4129405"/>
            <a:ext cx="2096770" cy="1399540"/>
          </a:xfrm>
          <a:prstGeom prst="curvedConnector3">
            <a:avLst>
              <a:gd name="adj1" fmla="val 4997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16280" y="1212215"/>
            <a:ext cx="2540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要折叠的内容必须包裹在带有 class .collapse、.navbar-collapse 的 &lt;div&gt; 中</a:t>
            </a:r>
            <a:endParaRPr lang="en-US" altLang="zh-CN"/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先引入</a:t>
            </a:r>
            <a:r>
              <a:rPr lang="en-US" altLang="zh-CN">
                <a:sym typeface="+mn-ea"/>
              </a:rPr>
              <a:t>bootstrap</a:t>
            </a:r>
            <a:r>
              <a:rPr lang="zh-CN" altLang="en-US">
                <a:sym typeface="+mn-ea"/>
              </a:rPr>
              <a:t>样式文件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bootstrap</a:t>
            </a:r>
            <a:r>
              <a:rPr lang="zh-CN" altLang="en-US">
                <a:sym typeface="+mn-ea"/>
              </a:rPr>
              <a:t>折叠（</a:t>
            </a:r>
            <a:r>
              <a:rPr lang="en-US" altLang="zh-CN">
                <a:sym typeface="+mn-ea"/>
              </a:rPr>
              <a:t>collapse</a:t>
            </a:r>
            <a:r>
              <a:rPr lang="zh-CN" altLang="en-US">
                <a:sym typeface="+mn-ea"/>
              </a:rPr>
              <a:t>）插件，</a:t>
            </a:r>
            <a:r>
              <a:rPr lang="en-US" altLang="zh-CN">
                <a:sym typeface="+mn-ea"/>
              </a:rPr>
              <a:t>data-toggle</a:t>
            </a:r>
            <a:r>
              <a:rPr lang="zh-CN" altLang="en-US">
                <a:sym typeface="+mn-ea"/>
              </a:rPr>
              <a:t>对按钮做什么，</a:t>
            </a:r>
            <a:r>
              <a:rPr lang="en-US" altLang="zh-CN">
                <a:sym typeface="+mn-ea"/>
              </a:rPr>
              <a:t>data-target</a:t>
            </a:r>
            <a:r>
              <a:rPr lang="zh-CN" altLang="en-US">
                <a:sym typeface="+mn-ea"/>
              </a:rPr>
              <a:t>切换到哪个元素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51470" y="690880"/>
            <a:ext cx="699770" cy="233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874125" y="954405"/>
            <a:ext cx="1064895" cy="15417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商品模块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32535"/>
            <a:ext cx="92627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该商品模块需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达到如下需求：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查看非遗商品：管理员可查看非遗商品相关信息，包括非遗商品名字、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价格、剩余数量、简介等等。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增加商品：当有新的非遗商品需要上架时，添加非遗商品相关信息。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删除商品：当该种非遗商品下架，可删除该种商品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修改商品：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当非遗商品信息有误，可对非遗商品修改。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查询商品：通过非遗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商品名字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搜索相关商品的信息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批量删除商品：当多条数据需要删除，则可选中一起删除。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676275" y="760095"/>
            <a:ext cx="10055225" cy="6862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商品模块设计：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本系统采用的是ThinkPHP框架，利用mvc体系结构将系统分为model、view、controller三个部分，分别对系统的各项进行控制。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对于非遗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的处理操作，先设计一个公共数据创建办法。通过表名+操作方法，验证时机（1=添加 2=修改）加相应查询条件，对数据库表进行相应的添加，修改操作，实现代码的可重用性。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搜索非遗商品：通过商品名到数据库查询。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删除非遗商品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: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通过传一个商品的数组，依次从数据库中取出删除。删除结果显示提示信息。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7639685" y="3911600"/>
            <a:ext cx="424434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管理员提交表单到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GoodsController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控制器对表单进行处理，调用公共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create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方法，通过相应验证规则，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在数据库表中添加数据。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2669540"/>
            <a:ext cx="486156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15" y="4023360"/>
            <a:ext cx="4876800" cy="283464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2267585" y="2887345"/>
            <a:ext cx="2341880" cy="1672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299720"/>
            <a:ext cx="6347460" cy="3611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70685" y="1415415"/>
            <a:ext cx="29387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要对数据库表修改字段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213860" y="1614170"/>
            <a:ext cx="2289810" cy="643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20695" y="1962785"/>
            <a:ext cx="16948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验证规则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37510" y="161290"/>
            <a:ext cx="26015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数据表插入字段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119880" y="1268095"/>
            <a:ext cx="1525905" cy="387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758565" y="812800"/>
            <a:ext cx="1780540" cy="1873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28955" y="784225"/>
            <a:ext cx="29114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添加非遗商品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" grpId="0"/>
      <p:bldP spid="1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2.xml><?xml version="1.0" encoding="utf-8"?>
<p:tagLst xmlns:p="http://schemas.openxmlformats.org/presentationml/2006/main">
  <p:tag name="KSO_WM_UNIT_PLACING_PICTURE_USER_VIEWPORT" val="{&quot;height&quot;:3574.2015748031495,&quot;width&quot;:5215.4251968503941}"/>
</p:tagLst>
</file>

<file path=ppt/tags/tag3.xml><?xml version="1.0" encoding="utf-8"?>
<p:tagLst xmlns:p="http://schemas.openxmlformats.org/presentationml/2006/main">
  <p:tag name="KSO_WM_UNIT_PLACING_PICTURE_USER_VIEWPORT" val="{&quot;height&quot;:6660,&quot;width&quot;:13152}"/>
</p:tagLst>
</file>

<file path=ppt/tags/tag4.xml><?xml version="1.0" encoding="utf-8"?>
<p:tagLst xmlns:p="http://schemas.openxmlformats.org/presentationml/2006/main">
  <p:tag name="KSO_WM_UNIT_TABLE_BEAUTIFY" val="smartTable{313ae35e-46cb-4f6c-b33b-4076630a667f}"/>
</p:tagLst>
</file>

<file path=ppt/theme/theme1.xml><?xml version="1.0" encoding="utf-8"?>
<a:theme xmlns:a="http://schemas.openxmlformats.org/drawingml/2006/main" name="亮亮图文旗舰店https://liangliangtuwen.tmall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</Words>
  <Application>WPS 演示</Application>
  <PresentationFormat>自定义</PresentationFormat>
  <Paragraphs>223</Paragraphs>
  <Slides>16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Impact</vt:lpstr>
      <vt:lpstr>微软雅黑</vt:lpstr>
      <vt:lpstr>方正启体简体</vt:lpstr>
      <vt:lpstr>Gill Sans</vt:lpstr>
      <vt:lpstr>幼圆</vt:lpstr>
      <vt:lpstr>Wingdings</vt:lpstr>
      <vt:lpstr>华文楷体</vt:lpstr>
      <vt:lpstr>Arial Unicode MS</vt:lpstr>
      <vt:lpstr>Calibri Light</vt:lpstr>
      <vt:lpstr>Britannic Bold</vt:lpstr>
      <vt:lpstr>Yu Gothic UI Semibold</vt:lpstr>
      <vt:lpstr>Segoe Print</vt:lpstr>
      <vt:lpstr>亮亮图文旗舰店https://liangliangtuwen.tmall.com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知我者谓我心忧</cp:lastModifiedBy>
  <cp:revision>63</cp:revision>
  <dcterms:created xsi:type="dcterms:W3CDTF">2017-05-24T13:30:00Z</dcterms:created>
  <dcterms:modified xsi:type="dcterms:W3CDTF">2020-06-30T15:19:44Z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